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Default Extension="gif" ContentType="image/gi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20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71" r:id="rId14"/>
    <p:sldId id="272" r:id="rId15"/>
    <p:sldId id="273" r:id="rId16"/>
    <p:sldId id="270" r:id="rId17"/>
    <p:sldId id="276" r:id="rId18"/>
    <p:sldId id="269" r:id="rId19"/>
    <p:sldId id="274" r:id="rId20"/>
    <p:sldId id="275" r:id="rId21"/>
    <p:sldId id="280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Objects="1">
      <p:cViewPr varScale="1">
        <p:scale>
          <a:sx n="141" d="100"/>
          <a:sy n="141" d="100"/>
        </p:scale>
        <p:origin x="-104" y="-2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74E3A-A949-2541-9A32-7C80BE909679}" type="datetimeFigureOut">
              <a:rPr lang="de-DE" smtClean="0"/>
              <a:pPr/>
              <a:t>26.06.2011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762000" y="914400"/>
            <a:ext cx="76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/>
              <a:t>Evaluation eines Java Web Frameworks zur Ablösung bestehender Java Swing</a:t>
            </a:r>
            <a:br>
              <a:rPr lang="de-DE" sz="3200" dirty="0" smtClean="0"/>
            </a:br>
            <a:r>
              <a:rPr lang="de-DE" sz="3200" dirty="0" smtClean="0"/>
              <a:t>Applikationen</a:t>
            </a:r>
            <a:endParaRPr lang="de-DE" sz="3200" dirty="0"/>
          </a:p>
        </p:txBody>
      </p:sp>
      <p:sp>
        <p:nvSpPr>
          <p:cNvPr id="6" name="Textfeld 5"/>
          <p:cNvSpPr txBox="1"/>
          <p:nvPr/>
        </p:nvSpPr>
        <p:spPr>
          <a:xfrm>
            <a:off x="990600" y="3113544"/>
            <a:ext cx="716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>
                <a:solidFill>
                  <a:srgbClr val="000000"/>
                </a:solidFill>
              </a:rPr>
              <a:t>Diplomarbeit</a:t>
            </a:r>
          </a:p>
          <a:p>
            <a:pPr algn="ctr"/>
            <a:endParaRPr lang="de-DE" sz="2400" dirty="0" smtClean="0">
              <a:solidFill>
                <a:srgbClr val="000000"/>
              </a:solidFill>
            </a:endParaRPr>
          </a:p>
          <a:p>
            <a:pPr algn="ctr"/>
            <a:endParaRPr lang="de-DE" sz="2400" dirty="0">
              <a:solidFill>
                <a:srgbClr val="000000"/>
              </a:solidFill>
            </a:endParaRPr>
          </a:p>
          <a:p>
            <a:pPr algn="ctr"/>
            <a:r>
              <a:rPr lang="de-DE" sz="2400" dirty="0" smtClean="0">
                <a:solidFill>
                  <a:srgbClr val="000000"/>
                </a:solidFill>
              </a:rPr>
              <a:t>Studiengang Informatik</a:t>
            </a:r>
          </a:p>
          <a:p>
            <a:pPr algn="ctr"/>
            <a:r>
              <a:rPr lang="de-DE" sz="2400" dirty="0" smtClean="0">
                <a:solidFill>
                  <a:srgbClr val="000000"/>
                </a:solidFill>
              </a:rPr>
              <a:t>Hochschule für Technik Zürich – HSZ-T</a:t>
            </a:r>
          </a:p>
          <a:p>
            <a:pPr algn="ctr"/>
            <a:endParaRPr lang="de-DE" sz="2400" dirty="0" smtClean="0">
              <a:solidFill>
                <a:srgbClr val="000000"/>
              </a:solidFill>
            </a:endParaRPr>
          </a:p>
          <a:p>
            <a:pPr algn="ctr"/>
            <a:r>
              <a:rPr lang="de-DE" sz="2400" dirty="0" smtClean="0">
                <a:solidFill>
                  <a:srgbClr val="000000"/>
                </a:solidFill>
              </a:rPr>
              <a:t>März 2011 bis Juni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0" name="Bild 9" descr="durchfuehrungDerDiplomarbeit_AusarbeitenVonMethod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zur Entscheidungsfindung</a:t>
            </a:r>
          </a:p>
          <a:p>
            <a:endParaRPr lang="de-DE" sz="1000" dirty="0" smtClean="0">
              <a:solidFill>
                <a:srgbClr val="000000"/>
              </a:solidFill>
            </a:endParaRPr>
          </a:p>
          <a:p>
            <a:r>
              <a:rPr lang="de-DE" sz="2400" dirty="0" smtClean="0"/>
              <a:t>Gewichtete Nutzwertanalyse</a:t>
            </a:r>
            <a:endParaRPr lang="de-DE" sz="2400" dirty="0">
              <a:solidFill>
                <a:srgbClr val="000000"/>
              </a:solidFill>
            </a:endParaRPr>
          </a:p>
        </p:txBody>
      </p:sp>
      <p:pic>
        <p:nvPicPr>
          <p:cNvPr id="14" name="Bild 13" descr="javaDukeILikeGro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675" y="3466225"/>
            <a:ext cx="3043925" cy="2629775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6845712" y="3627036"/>
            <a:ext cx="1513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200" dirty="0" smtClean="0"/>
              <a:t>Das versteh</a:t>
            </a:r>
          </a:p>
          <a:p>
            <a:r>
              <a:rPr lang="de-DE" sz="2200" dirty="0" smtClean="0"/>
              <a:t>sogar ich</a:t>
            </a:r>
            <a:endParaRPr lang="de-DE" sz="2200" dirty="0"/>
          </a:p>
        </p:txBody>
      </p:sp>
      <p:pic>
        <p:nvPicPr>
          <p:cNvPr id="17" name="Bild 16" descr="gewichteteNutzwertanaly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3962400"/>
            <a:ext cx="4419601" cy="1634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0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0" name="Bild 9" descr="durchfuehrungDerDiplomarbeit_AusarbeitenVonMethod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zur Entscheidungsfindung</a:t>
            </a:r>
          </a:p>
          <a:p>
            <a:endParaRPr lang="de-DE" sz="1000" dirty="0" smtClean="0">
              <a:solidFill>
                <a:srgbClr val="000000"/>
              </a:solidFill>
            </a:endParaRPr>
          </a:p>
          <a:p>
            <a:r>
              <a:rPr lang="de-DE" sz="2400" dirty="0" err="1" smtClean="0">
                <a:solidFill>
                  <a:srgbClr val="000000"/>
                </a:solidFill>
              </a:rPr>
              <a:t>Analytic</a:t>
            </a:r>
            <a:r>
              <a:rPr lang="de-DE" sz="2400" dirty="0" smtClean="0">
                <a:solidFill>
                  <a:srgbClr val="000000"/>
                </a:solidFill>
              </a:rPr>
              <a:t> </a:t>
            </a:r>
            <a:r>
              <a:rPr lang="de-DE" sz="2400" dirty="0" err="1" smtClean="0">
                <a:solidFill>
                  <a:srgbClr val="000000"/>
                </a:solidFill>
              </a:rPr>
              <a:t>Hierarchy</a:t>
            </a:r>
            <a:r>
              <a:rPr lang="de-DE" sz="2400" dirty="0" smtClean="0">
                <a:solidFill>
                  <a:srgbClr val="000000"/>
                </a:solidFill>
              </a:rPr>
              <a:t> </a:t>
            </a:r>
            <a:r>
              <a:rPr lang="de-DE" sz="2400" dirty="0" err="1" smtClean="0">
                <a:solidFill>
                  <a:srgbClr val="000000"/>
                </a:solidFill>
              </a:rPr>
              <a:t>Process</a:t>
            </a:r>
            <a:endParaRPr lang="de-DE" sz="2400" dirty="0">
              <a:solidFill>
                <a:srgbClr val="000000"/>
              </a:solidFill>
            </a:endParaRPr>
          </a:p>
        </p:txBody>
      </p:sp>
      <p:pic>
        <p:nvPicPr>
          <p:cNvPr id="12" name="Bild 11" descr="javaDukeIThinkGro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615" y="3270685"/>
            <a:ext cx="3282785" cy="2977715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6620393" y="3475982"/>
            <a:ext cx="15540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smtClean="0"/>
              <a:t>Wie funktioniert</a:t>
            </a:r>
          </a:p>
          <a:p>
            <a:pPr algn="ctr"/>
            <a:r>
              <a:rPr lang="de-DE" sz="1600" dirty="0" smtClean="0"/>
              <a:t>das jetzt genau?</a:t>
            </a:r>
            <a:endParaRPr lang="de-DE" sz="1600" dirty="0"/>
          </a:p>
        </p:txBody>
      </p:sp>
      <p:pic>
        <p:nvPicPr>
          <p:cNvPr id="16" name="Bild 15" descr="ahpButt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124854"/>
            <a:ext cx="3282792" cy="3123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 23" descr="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0" name="Bild 9" descr="durchfuehrungDerDiplomarbeit_AusarbeitenVonMethod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zur Entscheidungsfindung</a:t>
            </a:r>
          </a:p>
          <a:p>
            <a:endParaRPr lang="de-DE" sz="1000" dirty="0" smtClean="0">
              <a:solidFill>
                <a:srgbClr val="000000"/>
              </a:solidFill>
            </a:endParaRPr>
          </a:p>
          <a:p>
            <a:r>
              <a:rPr lang="de-DE" sz="2400" dirty="0" smtClean="0">
                <a:solidFill>
                  <a:srgbClr val="000000"/>
                </a:solidFill>
              </a:rPr>
              <a:t>Kombination aus gew. NWA und AHP</a:t>
            </a:r>
            <a:endParaRPr lang="de-DE" sz="2400" dirty="0">
              <a:solidFill>
                <a:srgbClr val="000000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/>
        </p:nvGraphicFramePr>
        <p:xfrm>
          <a:off x="914400" y="3184660"/>
          <a:ext cx="7620000" cy="3216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3124200"/>
                <a:gridCol w="685800"/>
                <a:gridCol w="3200400"/>
              </a:tblGrid>
              <a:tr h="90634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gew</a:t>
                      </a:r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. </a:t>
                      </a:r>
                      <a:r>
                        <a:rPr lang="de-DE" sz="3600" b="0" baseline="0" dirty="0" smtClean="0">
                          <a:solidFill>
                            <a:srgbClr val="000000"/>
                          </a:solidFill>
                        </a:rPr>
                        <a:t>NWA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AHP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Einfach verständlich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Komplex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Gewichtung der Soll-</a:t>
                      </a:r>
                      <a:b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2400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Kriterien ist subjektiv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360363" algn="l"/>
                          <a:tab pos="539750" algn="l"/>
                          <a:tab pos="2422525" algn="l"/>
                          <a:tab pos="2782888" algn="l"/>
                          <a:tab pos="2963863" algn="l"/>
                        </a:tabLst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Mathematische</a:t>
                      </a:r>
                      <a:br>
                        <a:rPr lang="de-DE" sz="2400" dirty="0" smtClean="0">
                          <a:solidFill>
                            <a:srgbClr val="000000"/>
                          </a:solidFill>
                        </a:rPr>
                      </a:br>
                      <a:r>
                        <a:rPr lang="de-DE" sz="2400" baseline="0" dirty="0" smtClean="0">
                          <a:solidFill>
                            <a:srgbClr val="000000"/>
                          </a:solidFill>
                        </a:rPr>
                        <a:t>  </a:t>
                      </a: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 Grundlage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Qualitätsprüfung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Plus 10"/>
          <p:cNvSpPr/>
          <p:nvPr/>
        </p:nvSpPr>
        <p:spPr>
          <a:xfrm>
            <a:off x="990600" y="4113282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Minus 13"/>
          <p:cNvSpPr/>
          <p:nvPr/>
        </p:nvSpPr>
        <p:spPr>
          <a:xfrm>
            <a:off x="4797544" y="4113282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Plus 20"/>
          <p:cNvSpPr/>
          <p:nvPr/>
        </p:nvSpPr>
        <p:spPr>
          <a:xfrm>
            <a:off x="4797544" y="4861412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Minus 18"/>
          <p:cNvSpPr/>
          <p:nvPr/>
        </p:nvSpPr>
        <p:spPr>
          <a:xfrm>
            <a:off x="990600" y="4861412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Plus 19"/>
          <p:cNvSpPr/>
          <p:nvPr/>
        </p:nvSpPr>
        <p:spPr>
          <a:xfrm>
            <a:off x="4797544" y="5680779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0" name="Bild 9" descr="durchfuehrungDerDiplomarbeit_AusarbeitenVonMethod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248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zur Entscheidungsfindung</a:t>
            </a:r>
          </a:p>
          <a:p>
            <a:endParaRPr lang="de-DE" sz="1000" dirty="0" smtClean="0">
              <a:solidFill>
                <a:srgbClr val="000000"/>
              </a:solidFill>
            </a:endParaRPr>
          </a:p>
          <a:p>
            <a:r>
              <a:rPr lang="de-DE" sz="2400" dirty="0" smtClean="0">
                <a:solidFill>
                  <a:srgbClr val="000000"/>
                </a:solidFill>
              </a:rPr>
              <a:t>Prüfen des Resultats</a:t>
            </a:r>
            <a:r>
              <a:rPr lang="de-DE" sz="2400" dirty="0" smtClean="0">
                <a:solidFill>
                  <a:srgbClr val="000000"/>
                </a:solidFill>
              </a:rPr>
              <a:t> und Entscheiden</a:t>
            </a:r>
            <a:endParaRPr lang="de-DE" sz="2400" dirty="0">
              <a:solidFill>
                <a:srgbClr val="00000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70065" y="3395007"/>
            <a:ext cx="6307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/>
              <a:t>Integration in die IT-Infrastruktur</a:t>
            </a:r>
            <a:endParaRPr lang="de-DE" sz="3600" dirty="0"/>
          </a:p>
        </p:txBody>
      </p:sp>
      <p:sp>
        <p:nvSpPr>
          <p:cNvPr id="15" name="Textfeld 14"/>
          <p:cNvSpPr txBox="1"/>
          <p:nvPr/>
        </p:nvSpPr>
        <p:spPr>
          <a:xfrm>
            <a:off x="2325011" y="4193738"/>
            <a:ext cx="5294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/>
              <a:t>80% der</a:t>
            </a:r>
            <a:r>
              <a:rPr lang="de-DE" sz="3600" dirty="0" smtClean="0"/>
              <a:t> GUI Komponenten</a:t>
            </a:r>
            <a:endParaRPr lang="de-DE" sz="3600" dirty="0"/>
          </a:p>
        </p:txBody>
      </p:sp>
      <p:sp>
        <p:nvSpPr>
          <p:cNvPr id="16" name="Textfeld 15"/>
          <p:cNvSpPr txBox="1"/>
          <p:nvPr/>
        </p:nvSpPr>
        <p:spPr>
          <a:xfrm>
            <a:off x="2853545" y="4992469"/>
            <a:ext cx="334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 smtClean="0"/>
              <a:t>Proof</a:t>
            </a:r>
            <a:r>
              <a:rPr lang="de-DE" sz="3600" dirty="0" smtClean="0"/>
              <a:t> of </a:t>
            </a:r>
            <a:r>
              <a:rPr lang="de-DE" sz="3600" dirty="0" err="1" smtClean="0"/>
              <a:t>Concept</a:t>
            </a:r>
            <a:endParaRPr lang="de-DE" sz="3600" dirty="0"/>
          </a:p>
        </p:txBody>
      </p:sp>
      <p:pic>
        <p:nvPicPr>
          <p:cNvPr id="17" name="Bild 16" descr="che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621" y="3507938"/>
            <a:ext cx="533400" cy="533400"/>
          </a:xfrm>
          <a:prstGeom prst="rect">
            <a:avLst/>
          </a:prstGeom>
        </p:spPr>
      </p:pic>
      <p:pic>
        <p:nvPicPr>
          <p:cNvPr id="18" name="Bild 17" descr="che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011" y="4306669"/>
            <a:ext cx="533400" cy="533400"/>
          </a:xfrm>
          <a:prstGeom prst="rect">
            <a:avLst/>
          </a:prstGeom>
        </p:spPr>
      </p:pic>
      <p:pic>
        <p:nvPicPr>
          <p:cNvPr id="22" name="Bild 21" descr="che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545" y="5105400"/>
            <a:ext cx="5334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itInfrastruktu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44836"/>
            <a:ext cx="5791200" cy="3724778"/>
          </a:xfrm>
          <a:prstGeom prst="rect">
            <a:avLst/>
          </a:prstGeom>
        </p:spPr>
      </p:pic>
      <p:pic>
        <p:nvPicPr>
          <p:cNvPr id="14" name="Bild 13" descr="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1" name="Bild 10" descr="durchfuehrungDerDiplomarbeit_AnalyseDerInfrastruktu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248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ZKB IT-Infrastruktur</a:t>
            </a:r>
          </a:p>
        </p:txBody>
      </p:sp>
      <p:pic>
        <p:nvPicPr>
          <p:cNvPr id="16" name="Bild 15" descr="enterpriseApplicationStac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250" y="3447014"/>
            <a:ext cx="1595150" cy="2841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 23" descr="komponentenParadigm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178479"/>
            <a:ext cx="3097474" cy="2107156"/>
          </a:xfrm>
          <a:prstGeom prst="rect">
            <a:avLst/>
          </a:prstGeom>
        </p:spPr>
      </p:pic>
      <p:pic>
        <p:nvPicPr>
          <p:cNvPr id="6" name="Bild 5" descr="durchfuehrungDerDiplomarbeit_AnalyseDerJavaSwingApplikation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pic>
        <p:nvPicPr>
          <p:cNvPr id="5" name="Bild 4" descr="00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7162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Drei Java </a:t>
            </a:r>
            <a:r>
              <a:rPr lang="de-DE" sz="3200" dirty="0" err="1" smtClean="0">
                <a:solidFill>
                  <a:srgbClr val="000000"/>
                </a:solidFill>
              </a:rPr>
              <a:t>Swin</a:t>
            </a:r>
            <a:r>
              <a:rPr lang="de-DE" sz="3200" dirty="0" smtClean="0">
                <a:solidFill>
                  <a:srgbClr val="000000"/>
                </a:solidFill>
              </a:rPr>
              <a:t>  Applikationen analysiert</a:t>
            </a:r>
            <a:endParaRPr lang="de-DE" sz="3200" dirty="0" smtClean="0">
              <a:solidFill>
                <a:srgbClr val="000000"/>
              </a:solidFill>
            </a:endParaRPr>
          </a:p>
        </p:txBody>
      </p:sp>
      <p:pic>
        <p:nvPicPr>
          <p:cNvPr id="7" name="Bild 6" descr="SL-0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56" y="3894000"/>
            <a:ext cx="2517347" cy="1440000"/>
          </a:xfrm>
          <a:prstGeom prst="rect">
            <a:avLst/>
          </a:prstGeom>
        </p:spPr>
      </p:pic>
      <p:pic>
        <p:nvPicPr>
          <p:cNvPr id="9" name="Bild 8" descr="SL-0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611" y="4364351"/>
            <a:ext cx="2517346" cy="1440000"/>
          </a:xfrm>
          <a:prstGeom prst="rect">
            <a:avLst/>
          </a:prstGeom>
        </p:spPr>
      </p:pic>
      <p:pic>
        <p:nvPicPr>
          <p:cNvPr id="8" name="Bild 7" descr="SL-0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0164" y="4845635"/>
            <a:ext cx="2517346" cy="1440000"/>
          </a:xfrm>
          <a:prstGeom prst="rect">
            <a:avLst/>
          </a:prstGeom>
        </p:spPr>
      </p:pic>
      <p:sp>
        <p:nvSpPr>
          <p:cNvPr id="15" name="Freihandform 14"/>
          <p:cNvSpPr/>
          <p:nvPr/>
        </p:nvSpPr>
        <p:spPr>
          <a:xfrm>
            <a:off x="2846101" y="3536208"/>
            <a:ext cx="2269676" cy="1768450"/>
          </a:xfrm>
          <a:custGeom>
            <a:avLst/>
            <a:gdLst>
              <a:gd name="connsiteX0" fmla="*/ 0 w 2269676"/>
              <a:gd name="connsiteY0" fmla="*/ 183150 h 1768450"/>
              <a:gd name="connsiteX1" fmla="*/ 369273 w 2269676"/>
              <a:gd name="connsiteY1" fmla="*/ 48039 h 1768450"/>
              <a:gd name="connsiteX2" fmla="*/ 1179871 w 2269676"/>
              <a:gd name="connsiteY2" fmla="*/ 471386 h 1768450"/>
              <a:gd name="connsiteX3" fmla="*/ 1648217 w 2269676"/>
              <a:gd name="connsiteY3" fmla="*/ 408335 h 1768450"/>
              <a:gd name="connsiteX4" fmla="*/ 1630203 w 2269676"/>
              <a:gd name="connsiteY4" fmla="*/ 732601 h 1768450"/>
              <a:gd name="connsiteX5" fmla="*/ 2206629 w 2269676"/>
              <a:gd name="connsiteY5" fmla="*/ 1390140 h 1768450"/>
              <a:gd name="connsiteX6" fmla="*/ 2008483 w 2269676"/>
              <a:gd name="connsiteY6" fmla="*/ 1768450 h 17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9676" h="1768450">
                <a:moveTo>
                  <a:pt x="0" y="183150"/>
                </a:moveTo>
                <a:cubicBezTo>
                  <a:pt x="86314" y="91575"/>
                  <a:pt x="172628" y="0"/>
                  <a:pt x="369273" y="48039"/>
                </a:cubicBezTo>
                <a:cubicBezTo>
                  <a:pt x="565918" y="96078"/>
                  <a:pt x="966714" y="411337"/>
                  <a:pt x="1179871" y="471386"/>
                </a:cubicBezTo>
                <a:cubicBezTo>
                  <a:pt x="1393028" y="531435"/>
                  <a:pt x="1573162" y="364799"/>
                  <a:pt x="1648217" y="408335"/>
                </a:cubicBezTo>
                <a:cubicBezTo>
                  <a:pt x="1723272" y="451871"/>
                  <a:pt x="1537134" y="568967"/>
                  <a:pt x="1630203" y="732601"/>
                </a:cubicBezTo>
                <a:cubicBezTo>
                  <a:pt x="1723272" y="896235"/>
                  <a:pt x="2143582" y="1217499"/>
                  <a:pt x="2206629" y="1390140"/>
                </a:cubicBezTo>
                <a:cubicBezTo>
                  <a:pt x="2269676" y="1562782"/>
                  <a:pt x="2139079" y="1665616"/>
                  <a:pt x="2008483" y="176845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ihandform 18"/>
          <p:cNvSpPr/>
          <p:nvPr/>
        </p:nvSpPr>
        <p:spPr>
          <a:xfrm>
            <a:off x="7151279" y="3801118"/>
            <a:ext cx="117086" cy="180148"/>
          </a:xfrm>
          <a:custGeom>
            <a:avLst/>
            <a:gdLst>
              <a:gd name="connsiteX0" fmla="*/ 117086 w 117086"/>
              <a:gd name="connsiteY0" fmla="*/ 180148 h 180148"/>
              <a:gd name="connsiteX1" fmla="*/ 0 w 117086"/>
              <a:gd name="connsiteY1" fmla="*/ 0 h 18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086" h="180148">
                <a:moveTo>
                  <a:pt x="117086" y="180148"/>
                </a:moveTo>
                <a:lnTo>
                  <a:pt x="0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 19"/>
          <p:cNvSpPr/>
          <p:nvPr/>
        </p:nvSpPr>
        <p:spPr>
          <a:xfrm>
            <a:off x="7286379" y="3837147"/>
            <a:ext cx="144106" cy="144118"/>
          </a:xfrm>
          <a:custGeom>
            <a:avLst/>
            <a:gdLst>
              <a:gd name="connsiteX0" fmla="*/ 0 w 144106"/>
              <a:gd name="connsiteY0" fmla="*/ 144118 h 144118"/>
              <a:gd name="connsiteX1" fmla="*/ 144106 w 144106"/>
              <a:gd name="connsiteY1" fmla="*/ 0 h 14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106" h="144118">
                <a:moveTo>
                  <a:pt x="0" y="144118"/>
                </a:moveTo>
                <a:lnTo>
                  <a:pt x="144106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Bild 20" descr="duke1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3607" y="1815649"/>
            <a:ext cx="1008821" cy="1217064"/>
          </a:xfrm>
          <a:prstGeom prst="rect">
            <a:avLst/>
          </a:prstGeom>
        </p:spPr>
      </p:pic>
      <p:sp>
        <p:nvSpPr>
          <p:cNvPr id="22" name="Freihandform 21"/>
          <p:cNvSpPr/>
          <p:nvPr/>
        </p:nvSpPr>
        <p:spPr>
          <a:xfrm>
            <a:off x="4494318" y="2883867"/>
            <a:ext cx="2928661" cy="1088392"/>
          </a:xfrm>
          <a:custGeom>
            <a:avLst/>
            <a:gdLst>
              <a:gd name="connsiteX0" fmla="*/ 0 w 2928661"/>
              <a:gd name="connsiteY0" fmla="*/ 1043355 h 1088392"/>
              <a:gd name="connsiteX1" fmla="*/ 189139 w 2928661"/>
              <a:gd name="connsiteY1" fmla="*/ 728097 h 1088392"/>
              <a:gd name="connsiteX2" fmla="*/ 135099 w 2928661"/>
              <a:gd name="connsiteY2" fmla="*/ 304749 h 1088392"/>
              <a:gd name="connsiteX3" fmla="*/ 585432 w 2928661"/>
              <a:gd name="connsiteY3" fmla="*/ 16513 h 1088392"/>
              <a:gd name="connsiteX4" fmla="*/ 1828349 w 2928661"/>
              <a:gd name="connsiteY4" fmla="*/ 205668 h 1088392"/>
              <a:gd name="connsiteX5" fmla="*/ 2350735 w 2928661"/>
              <a:gd name="connsiteY5" fmla="*/ 88572 h 1088392"/>
              <a:gd name="connsiteX6" fmla="*/ 2801067 w 2928661"/>
              <a:gd name="connsiteY6" fmla="*/ 106587 h 1088392"/>
              <a:gd name="connsiteX7" fmla="*/ 2927160 w 2928661"/>
              <a:gd name="connsiteY7" fmla="*/ 538942 h 1088392"/>
              <a:gd name="connsiteX8" fmla="*/ 2810074 w 2928661"/>
              <a:gd name="connsiteY8" fmla="*/ 845193 h 1088392"/>
              <a:gd name="connsiteX9" fmla="*/ 2783054 w 2928661"/>
              <a:gd name="connsiteY9" fmla="*/ 1088392 h 108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661" h="1088392">
                <a:moveTo>
                  <a:pt x="0" y="1043355"/>
                </a:moveTo>
                <a:cubicBezTo>
                  <a:pt x="83311" y="947276"/>
                  <a:pt x="166623" y="851198"/>
                  <a:pt x="189139" y="728097"/>
                </a:cubicBezTo>
                <a:cubicBezTo>
                  <a:pt x="211655" y="604996"/>
                  <a:pt x="69050" y="423346"/>
                  <a:pt x="135099" y="304749"/>
                </a:cubicBezTo>
                <a:cubicBezTo>
                  <a:pt x="201148" y="186152"/>
                  <a:pt x="303224" y="33026"/>
                  <a:pt x="585432" y="16513"/>
                </a:cubicBezTo>
                <a:cubicBezTo>
                  <a:pt x="867640" y="0"/>
                  <a:pt x="1534132" y="193658"/>
                  <a:pt x="1828349" y="205668"/>
                </a:cubicBezTo>
                <a:cubicBezTo>
                  <a:pt x="2122566" y="217678"/>
                  <a:pt x="2188615" y="105086"/>
                  <a:pt x="2350735" y="88572"/>
                </a:cubicBezTo>
                <a:cubicBezTo>
                  <a:pt x="2512855" y="72059"/>
                  <a:pt x="2704996" y="31525"/>
                  <a:pt x="2801067" y="106587"/>
                </a:cubicBezTo>
                <a:cubicBezTo>
                  <a:pt x="2897138" y="181649"/>
                  <a:pt x="2925659" y="415841"/>
                  <a:pt x="2927160" y="538942"/>
                </a:cubicBezTo>
                <a:cubicBezTo>
                  <a:pt x="2928661" y="662043"/>
                  <a:pt x="2834092" y="753618"/>
                  <a:pt x="2810074" y="845193"/>
                </a:cubicBezTo>
                <a:cubicBezTo>
                  <a:pt x="2786056" y="936768"/>
                  <a:pt x="2784555" y="1012580"/>
                  <a:pt x="2783054" y="108839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javaDukeIEierlegendeWollMilchSa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1022"/>
            <a:ext cx="3022175" cy="3431178"/>
          </a:xfrm>
          <a:prstGeom prst="rect">
            <a:avLst/>
          </a:prstGeom>
        </p:spPr>
      </p:pic>
      <p:pic>
        <p:nvPicPr>
          <p:cNvPr id="9" name="Bild 8" descr="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8" name="Bild 7" descr="durchfuehrungDerDiplomarbeit_DurchfuehrungDerEvalu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Soll-Kriterien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440813" y="3419665"/>
            <a:ext cx="4474587" cy="292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363">
              <a:buFont typeface="Arial"/>
              <a:buChar char="•"/>
            </a:pPr>
            <a:r>
              <a:rPr lang="de-DE" sz="3200" b="1" dirty="0" smtClean="0"/>
              <a:t>18 </a:t>
            </a:r>
            <a:r>
              <a:rPr lang="de-DE" sz="3200" b="1" dirty="0" smtClean="0"/>
              <a:t>Anforderungen</a:t>
            </a:r>
          </a:p>
          <a:p>
            <a:pPr indent="360363"/>
            <a:r>
              <a:rPr lang="de-DE" sz="2400" dirty="0" smtClean="0"/>
              <a:t>an Web Frameworks</a:t>
            </a:r>
          </a:p>
          <a:p>
            <a:pPr indent="360363"/>
            <a:r>
              <a:rPr lang="de-DE" sz="2400" dirty="0" smtClean="0"/>
              <a:t>nach </a:t>
            </a:r>
            <a:r>
              <a:rPr lang="de-DE" sz="2400" b="1" dirty="0" err="1" smtClean="0"/>
              <a:t>AgileLearn</a:t>
            </a:r>
            <a:endParaRPr lang="de-DE" sz="2400" b="1" dirty="0" smtClean="0"/>
          </a:p>
          <a:p>
            <a:endParaRPr lang="de-DE" sz="2400" dirty="0" smtClean="0"/>
          </a:p>
          <a:p>
            <a:pPr indent="360363">
              <a:buFont typeface="Arial"/>
              <a:buChar char="•"/>
            </a:pPr>
            <a:r>
              <a:rPr lang="de-DE" sz="3200" b="1" dirty="0" smtClean="0"/>
              <a:t>6 </a:t>
            </a:r>
            <a:r>
              <a:rPr lang="de-DE" sz="3200" b="1" dirty="0" err="1" smtClean="0"/>
              <a:t>priorisiert</a:t>
            </a:r>
            <a:endParaRPr lang="de-DE" sz="3200" b="1" dirty="0" smtClean="0"/>
          </a:p>
          <a:p>
            <a:pPr indent="360363"/>
            <a:r>
              <a:rPr lang="de-DE" sz="2400" dirty="0" smtClean="0"/>
              <a:t>i</a:t>
            </a:r>
            <a:r>
              <a:rPr lang="de-DE" sz="2400" dirty="0" smtClean="0"/>
              <a:t>m</a:t>
            </a:r>
            <a:r>
              <a:rPr lang="de-DE" sz="2400" dirty="0" smtClean="0"/>
              <a:t> </a:t>
            </a:r>
            <a:r>
              <a:rPr lang="de-DE" sz="2400" dirty="0" smtClean="0"/>
              <a:t>Sinne </a:t>
            </a:r>
            <a:r>
              <a:rPr lang="de-DE" sz="2400" dirty="0" smtClean="0"/>
              <a:t>der ZKB</a:t>
            </a:r>
          </a:p>
          <a:p>
            <a:pPr indent="360363"/>
            <a:endParaRPr lang="de-DE" sz="2400" dirty="0" smtClean="0"/>
          </a:p>
          <a:p>
            <a:endParaRPr lang="de-DE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 descr="gewichtungSollKriteri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5968183" cy="2831686"/>
          </a:xfrm>
          <a:prstGeom prst="rect">
            <a:avLst/>
          </a:prstGeom>
        </p:spPr>
      </p:pic>
      <p:pic>
        <p:nvPicPr>
          <p:cNvPr id="10" name="Bild 9" descr="0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8" name="Bild 7" descr="durchfuehrungDerDiplomarbeit_DurchfuehrungDerEvalu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Soll-</a:t>
            </a:r>
            <a:r>
              <a:rPr lang="de-DE" sz="3200" dirty="0" smtClean="0">
                <a:solidFill>
                  <a:srgbClr val="000000"/>
                </a:solidFill>
              </a:rPr>
              <a:t>Kriterien</a:t>
            </a:r>
          </a:p>
          <a:p>
            <a:endParaRPr lang="de-DE" sz="1100" dirty="0" smtClean="0">
              <a:solidFill>
                <a:srgbClr val="000000"/>
              </a:solidFill>
            </a:endParaRPr>
          </a:p>
          <a:p>
            <a:r>
              <a:rPr lang="de-DE" sz="2400" dirty="0" smtClean="0">
                <a:solidFill>
                  <a:srgbClr val="000000"/>
                </a:solidFill>
              </a:rPr>
              <a:t>Gewichtung mit der Methode von AHP</a:t>
            </a:r>
          </a:p>
        </p:txBody>
      </p:sp>
      <p:pic>
        <p:nvPicPr>
          <p:cNvPr id="14" name="Bild 13" descr="ahpProof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2598425"/>
            <a:ext cx="1685113" cy="16611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0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7" name="Bild 16" descr="durchfuehrungDerDiplomarbeit_DurchfuehrungDerEvalu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KO-Kriterien</a:t>
            </a:r>
            <a:endParaRPr lang="de-DE" sz="3200" dirty="0" smtClean="0">
              <a:solidFill>
                <a:srgbClr val="000000"/>
              </a:solidFill>
            </a:endParaRPr>
          </a:p>
        </p:txBody>
      </p:sp>
      <p:pic>
        <p:nvPicPr>
          <p:cNvPr id="13" name="Bild 12" descr="koKriteri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65" y="3419665"/>
            <a:ext cx="2295335" cy="2295335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3810000" y="3419665"/>
            <a:ext cx="3686126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360363">
              <a:buFont typeface="Arial"/>
              <a:buChar char="•"/>
            </a:pPr>
            <a:r>
              <a:rPr lang="de-DE" sz="3200" b="1" dirty="0" smtClean="0"/>
              <a:t>44 Grundsätze</a:t>
            </a:r>
            <a:endParaRPr lang="de-DE" sz="3200" b="1" dirty="0" smtClean="0"/>
          </a:p>
          <a:p>
            <a:pPr indent="360363"/>
            <a:r>
              <a:rPr lang="de-DE" sz="2400" dirty="0" smtClean="0"/>
              <a:t>der </a:t>
            </a:r>
            <a:r>
              <a:rPr lang="de-DE" sz="2400" dirty="0" smtClean="0"/>
              <a:t>ZKB IT-Architektur</a:t>
            </a:r>
          </a:p>
          <a:p>
            <a:endParaRPr lang="de-DE" sz="2400" dirty="0" smtClean="0"/>
          </a:p>
          <a:p>
            <a:pPr indent="360363">
              <a:buFont typeface="Arial"/>
              <a:buChar char="•"/>
            </a:pPr>
            <a:r>
              <a:rPr lang="de-DE" sz="3200" b="1" dirty="0" smtClean="0"/>
              <a:t>3 Aufgehoben</a:t>
            </a:r>
          </a:p>
          <a:p>
            <a:pPr indent="360363"/>
            <a:r>
              <a:rPr lang="de-DE" sz="2400" dirty="0" smtClean="0"/>
              <a:t>in Absprache mit der ZKB</a:t>
            </a:r>
          </a:p>
          <a:p>
            <a:endParaRPr lang="de-DE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20" descr="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7" name="Bild 16" descr="durchfuehrungDerDiplomarbeit_DurchfuehrungDerEvalu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Vier Java Web Frameworks</a:t>
            </a:r>
            <a:endParaRPr lang="de-DE" sz="3200" dirty="0" smtClean="0">
              <a:solidFill>
                <a:srgbClr val="000000"/>
              </a:solidFill>
            </a:endParaRPr>
          </a:p>
        </p:txBody>
      </p:sp>
      <p:pic>
        <p:nvPicPr>
          <p:cNvPr id="9" name="Bild 8" descr="dukeCano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000" y="4576422"/>
            <a:ext cx="1043840" cy="1873038"/>
          </a:xfrm>
          <a:prstGeom prst="rect">
            <a:avLst/>
          </a:prstGeom>
        </p:spPr>
      </p:pic>
      <p:pic>
        <p:nvPicPr>
          <p:cNvPr id="10" name="Bild 9" descr="dukeVaad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775163"/>
            <a:ext cx="1043840" cy="1873038"/>
          </a:xfrm>
          <a:prstGeom prst="rect">
            <a:avLst/>
          </a:prstGeom>
        </p:spPr>
      </p:pic>
      <p:pic>
        <p:nvPicPr>
          <p:cNvPr id="11" name="Bild 10" descr="dukeWicke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359" y="4572000"/>
            <a:ext cx="1043841" cy="1873039"/>
          </a:xfrm>
          <a:prstGeom prst="rect">
            <a:avLst/>
          </a:prstGeom>
        </p:spPr>
      </p:pic>
      <p:pic>
        <p:nvPicPr>
          <p:cNvPr id="12" name="Bild 11" descr="dukeStrut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2770740"/>
            <a:ext cx="1043840" cy="1873038"/>
          </a:xfrm>
          <a:prstGeom prst="rect">
            <a:avLst/>
          </a:prstGeom>
        </p:spPr>
      </p:pic>
      <p:pic>
        <p:nvPicPr>
          <p:cNvPr id="14" name="Bild 13" descr="gw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117" y="2891179"/>
            <a:ext cx="1080000" cy="1080000"/>
          </a:xfrm>
          <a:prstGeom prst="rect">
            <a:avLst/>
          </a:prstGeom>
        </p:spPr>
      </p:pic>
      <p:pic>
        <p:nvPicPr>
          <p:cNvPr id="16" name="Bild 15" descr="mvc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8249" y="4692439"/>
            <a:ext cx="1080000" cy="1080000"/>
          </a:xfrm>
          <a:prstGeom prst="rect">
            <a:avLst/>
          </a:prstGeom>
        </p:spPr>
      </p:pic>
      <p:pic>
        <p:nvPicPr>
          <p:cNvPr id="19" name="Bild 18" descr="hybri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3400" y="4692439"/>
            <a:ext cx="1080000" cy="1080000"/>
          </a:xfrm>
          <a:prstGeom prst="rect">
            <a:avLst/>
          </a:prstGeom>
        </p:spPr>
      </p:pic>
      <p:pic>
        <p:nvPicPr>
          <p:cNvPr id="20" name="Bild 19" descr="zkbButton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3447" y="2891179"/>
            <a:ext cx="1080000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-331821" y="3113544"/>
            <a:ext cx="6172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224213" algn="r"/>
                <a:tab pos="3944938" algn="l"/>
              </a:tabLst>
            </a:pPr>
            <a:r>
              <a:rPr lang="de-DE" sz="2400" dirty="0">
                <a:solidFill>
                  <a:schemeClr val="bg1"/>
                </a:solidFill>
              </a:rPr>
              <a:t>	</a:t>
            </a:r>
            <a:r>
              <a:rPr lang="de-DE" sz="2400" dirty="0" smtClean="0">
                <a:solidFill>
                  <a:srgbClr val="000000"/>
                </a:solidFill>
              </a:rPr>
              <a:t>Student	Roman </a:t>
            </a:r>
            <a:r>
              <a:rPr lang="de-DE" sz="2400" dirty="0" err="1" smtClean="0">
                <a:solidFill>
                  <a:srgbClr val="000000"/>
                </a:solidFill>
              </a:rPr>
              <a:t>Würsch</a:t>
            </a:r>
            <a:endParaRPr lang="de-DE" sz="24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endParaRPr lang="de-DE" sz="10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r>
              <a:rPr lang="de-DE" sz="2400" dirty="0" smtClean="0">
                <a:solidFill>
                  <a:srgbClr val="000000"/>
                </a:solidFill>
              </a:rPr>
              <a:t>	Auftraggeber	Bernhard </a:t>
            </a:r>
            <a:r>
              <a:rPr lang="de-DE" sz="2400" dirty="0" err="1" smtClean="0">
                <a:solidFill>
                  <a:srgbClr val="000000"/>
                </a:solidFill>
              </a:rPr>
              <a:t>Mäder</a:t>
            </a:r>
            <a:endParaRPr lang="de-DE" sz="24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endParaRPr lang="de-DE" sz="10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r>
              <a:rPr lang="de-DE" sz="2400" dirty="0" smtClean="0">
                <a:solidFill>
                  <a:srgbClr val="000000"/>
                </a:solidFill>
              </a:rPr>
              <a:t>	Betreuer	Beat </a:t>
            </a:r>
            <a:r>
              <a:rPr lang="de-DE" sz="2400" dirty="0" err="1" smtClean="0">
                <a:solidFill>
                  <a:srgbClr val="000000"/>
                </a:solidFill>
              </a:rPr>
              <a:t>Seeliger</a:t>
            </a:r>
            <a:endParaRPr lang="de-DE" sz="24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endParaRPr lang="de-DE" sz="10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r>
              <a:rPr lang="de-DE" sz="2400" dirty="0" smtClean="0">
                <a:solidFill>
                  <a:srgbClr val="000000"/>
                </a:solidFill>
              </a:rPr>
              <a:t>	Experte	Marco </a:t>
            </a:r>
            <a:r>
              <a:rPr lang="de-DE" sz="2400" dirty="0" err="1" smtClean="0">
                <a:solidFill>
                  <a:srgbClr val="000000"/>
                </a:solidFill>
              </a:rPr>
              <a:t>Schaad</a:t>
            </a:r>
            <a:endParaRPr lang="de-DE" sz="24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endParaRPr lang="de-DE" sz="10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r>
              <a:rPr lang="de-DE" sz="2400" dirty="0" smtClean="0">
                <a:solidFill>
                  <a:srgbClr val="000000"/>
                </a:solidFill>
              </a:rPr>
              <a:t>	HSZ-T	Vertretung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906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Begrüssung</a:t>
            </a:r>
            <a:endParaRPr lang="de-DE" sz="3200" dirty="0">
              <a:solidFill>
                <a:srgbClr val="000000"/>
              </a:solidFill>
            </a:endParaRPr>
          </a:p>
        </p:txBody>
      </p:sp>
      <p:pic>
        <p:nvPicPr>
          <p:cNvPr id="4" name="Bild 3" descr="dukeJavaDuk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456" y="2352845"/>
            <a:ext cx="2215945" cy="32612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7" name="Bild 16" descr="durchfuehrungDerDiplomarbeit_DurchfuehrungDerEvalu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Evaluationsprozess</a:t>
            </a:r>
            <a:endParaRPr lang="de-DE" sz="3200" dirty="0" smtClean="0">
              <a:solidFill>
                <a:srgbClr val="000000"/>
              </a:solidFill>
            </a:endParaRPr>
          </a:p>
        </p:txBody>
      </p:sp>
      <p:pic>
        <p:nvPicPr>
          <p:cNvPr id="13" name="Bild 12" descr="tra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71800"/>
            <a:ext cx="7620000" cy="3342759"/>
          </a:xfrm>
          <a:prstGeom prst="rect">
            <a:avLst/>
          </a:prstGeom>
        </p:spPr>
      </p:pic>
      <p:pic>
        <p:nvPicPr>
          <p:cNvPr id="8" name="Bild 7" descr="vaadinWi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652" y="3657600"/>
            <a:ext cx="1121496" cy="12207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7" name="Bild 6" descr="durchfuehrungDerDiplomarbeit_EmpfehlungFuerEinJavaWebFramewo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Empfehlung</a:t>
            </a:r>
            <a:endParaRPr lang="de-DE" sz="3200" dirty="0" smtClean="0">
              <a:solidFill>
                <a:srgbClr val="00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914400" y="3277612"/>
            <a:ext cx="6096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 err="1" smtClean="0"/>
              <a:t>Vaadin</a:t>
            </a:r>
            <a:r>
              <a:rPr lang="de-DE" sz="3200" b="1" dirty="0" smtClean="0"/>
              <a:t> 6.6.0...</a:t>
            </a:r>
          </a:p>
          <a:p>
            <a:pPr algn="ctr"/>
            <a:endParaRPr lang="de-DE" sz="3200" b="1" dirty="0" smtClean="0"/>
          </a:p>
          <a:p>
            <a:pPr algn="ctr"/>
            <a:endParaRPr lang="de-DE" sz="3200" b="1" dirty="0" smtClean="0"/>
          </a:p>
          <a:p>
            <a:pPr algn="ctr"/>
            <a:r>
              <a:rPr lang="de-DE" sz="3200" dirty="0" smtClean="0"/>
              <a:t>...wird als Java Web Framework zur Ablösung bestehender Java Swing Applikationen empfohlen</a:t>
            </a:r>
            <a:endParaRPr lang="de-DE" sz="3200" dirty="0"/>
          </a:p>
        </p:txBody>
      </p:sp>
      <p:pic>
        <p:nvPicPr>
          <p:cNvPr id="11" name="Bild 10" descr="dukeVaad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888" y="3962400"/>
            <a:ext cx="1237512" cy="2220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990600" y="1701224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Demonstration</a:t>
            </a:r>
          </a:p>
          <a:p>
            <a:r>
              <a:rPr lang="de-DE" sz="3200" dirty="0" err="1" smtClean="0">
                <a:solidFill>
                  <a:srgbClr val="000000"/>
                </a:solidFill>
              </a:rPr>
              <a:t>Proof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smtClean="0">
                <a:solidFill>
                  <a:srgbClr val="000000"/>
                </a:solidFill>
              </a:rPr>
              <a:t>of </a:t>
            </a:r>
            <a:r>
              <a:rPr lang="de-DE" sz="3200" dirty="0" err="1" smtClean="0">
                <a:solidFill>
                  <a:srgbClr val="000000"/>
                </a:solidFill>
              </a:rPr>
              <a:t>Concept</a:t>
            </a:r>
            <a:endParaRPr lang="de-DE" sz="3200" dirty="0">
              <a:solidFill>
                <a:srgbClr val="000000"/>
              </a:solidFill>
            </a:endParaRPr>
          </a:p>
        </p:txBody>
      </p:sp>
      <p:pic>
        <p:nvPicPr>
          <p:cNvPr id="9" name="Bild 8" descr="vaadinRoc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110" y="3588934"/>
            <a:ext cx="3458090" cy="26594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990600" y="1701224"/>
            <a:ext cx="609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Diskussion </a:t>
            </a:r>
            <a:r>
              <a:rPr lang="de-DE" sz="3200" dirty="0" smtClean="0"/>
              <a:t>und Fragen </a:t>
            </a:r>
            <a:endParaRPr lang="de-DE" sz="3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990600" y="1701224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Vielen Dank für Ihre Aufmerksamkeit</a:t>
            </a:r>
            <a:endParaRPr lang="de-DE" sz="3200" dirty="0">
              <a:solidFill>
                <a:srgbClr val="000000"/>
              </a:solidFill>
            </a:endParaRPr>
          </a:p>
        </p:txBody>
      </p:sp>
      <p:pic>
        <p:nvPicPr>
          <p:cNvPr id="4" name="Bild 3" descr="CowboyDukeSmall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909046"/>
            <a:ext cx="2527300" cy="3567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9906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Ablauf</a:t>
            </a:r>
            <a:endParaRPr lang="de-DE" sz="3200" dirty="0">
              <a:solidFill>
                <a:srgbClr val="000000"/>
              </a:solidFill>
            </a:endParaRPr>
          </a:p>
        </p:txBody>
      </p:sp>
      <p:pic>
        <p:nvPicPr>
          <p:cNvPr id="5" name="Bild 4" descr="durchfuehrungDerDiplomarbe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13" y="533400"/>
            <a:ext cx="3642387" cy="46482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348133" y="2743200"/>
            <a:ext cx="314766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360363">
              <a:buFont typeface="Arial"/>
              <a:buChar char="•"/>
            </a:pPr>
            <a:r>
              <a:rPr lang="de-DE" sz="2400" dirty="0" smtClean="0"/>
              <a:t>Vollständigkeit der</a:t>
            </a:r>
          </a:p>
          <a:p>
            <a:pPr indent="360363"/>
            <a:r>
              <a:rPr lang="de-DE" sz="2400" dirty="0" smtClean="0"/>
              <a:t>Dokumente (</a:t>
            </a:r>
            <a:r>
              <a:rPr lang="de-DE" sz="2400" b="1" dirty="0" smtClean="0"/>
              <a:t>5</a:t>
            </a:r>
            <a:r>
              <a:rPr lang="de-DE" sz="2400" b="1" dirty="0" smtClean="0"/>
              <a:t>‘</a:t>
            </a:r>
            <a:r>
              <a:rPr lang="de-DE" sz="2400" dirty="0" smtClean="0"/>
              <a:t>)</a:t>
            </a:r>
          </a:p>
          <a:p>
            <a:pPr indent="360363"/>
            <a:endParaRPr lang="de-DE" sz="1000" dirty="0" smtClean="0"/>
          </a:p>
          <a:p>
            <a:pPr indent="360363">
              <a:buFont typeface="Arial"/>
              <a:buChar char="•"/>
            </a:pPr>
            <a:r>
              <a:rPr lang="de-DE" sz="2400" dirty="0" smtClean="0"/>
              <a:t>Präsentation (</a:t>
            </a:r>
            <a:r>
              <a:rPr lang="de-DE" sz="2400" b="1" dirty="0" smtClean="0"/>
              <a:t>20‘</a:t>
            </a:r>
            <a:r>
              <a:rPr lang="de-DE" sz="2400" dirty="0" smtClean="0"/>
              <a:t>)</a:t>
            </a:r>
          </a:p>
          <a:p>
            <a:pPr indent="360363">
              <a:buFont typeface="Arial"/>
              <a:buChar char="•"/>
            </a:pPr>
            <a:endParaRPr lang="de-DE" sz="1000" dirty="0" smtClean="0"/>
          </a:p>
          <a:p>
            <a:pPr indent="360363">
              <a:buFont typeface="Arial"/>
              <a:buChar char="•"/>
            </a:pPr>
            <a:r>
              <a:rPr lang="de-DE" sz="2400" dirty="0" smtClean="0"/>
              <a:t>Demonstration</a:t>
            </a:r>
          </a:p>
          <a:p>
            <a:pPr indent="360363"/>
            <a:r>
              <a:rPr lang="de-DE" sz="2400" dirty="0" err="1" smtClean="0"/>
              <a:t>Proof</a:t>
            </a:r>
            <a:r>
              <a:rPr lang="de-DE" sz="2400" dirty="0" smtClean="0"/>
              <a:t> of </a:t>
            </a:r>
            <a:r>
              <a:rPr lang="de-DE" sz="2400" dirty="0" err="1" smtClean="0"/>
              <a:t>Concept</a:t>
            </a:r>
            <a:r>
              <a:rPr lang="de-DE" sz="2400" dirty="0" smtClean="0"/>
              <a:t> (</a:t>
            </a:r>
            <a:r>
              <a:rPr lang="de-DE" sz="2400" b="1" dirty="0" smtClean="0"/>
              <a:t>5‘</a:t>
            </a:r>
            <a:r>
              <a:rPr lang="de-DE" sz="2400" dirty="0" smtClean="0"/>
              <a:t>)</a:t>
            </a:r>
          </a:p>
          <a:p>
            <a:pPr indent="360363"/>
            <a:endParaRPr lang="de-DE" sz="1000" dirty="0" smtClean="0"/>
          </a:p>
          <a:p>
            <a:pPr indent="360363">
              <a:buFont typeface="Arial"/>
              <a:buChar char="•"/>
            </a:pPr>
            <a:r>
              <a:rPr lang="de-DE" sz="2400" dirty="0" smtClean="0"/>
              <a:t>Diskussion und </a:t>
            </a:r>
          </a:p>
          <a:p>
            <a:pPr indent="360363"/>
            <a:r>
              <a:rPr lang="de-DE" sz="2400" dirty="0" smtClean="0"/>
              <a:t>Fragen (</a:t>
            </a:r>
            <a:r>
              <a:rPr lang="de-DE" sz="2400" b="1" dirty="0" smtClean="0"/>
              <a:t>15‘</a:t>
            </a:r>
            <a:r>
              <a:rPr lang="de-DE" sz="2400" dirty="0" smtClean="0"/>
              <a:t>)</a:t>
            </a:r>
          </a:p>
          <a:p>
            <a:pPr>
              <a:buFont typeface="Arial"/>
              <a:buChar char="•"/>
            </a:pP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 16" descr="durchfuehrungDerDiplomarbeit_SammelnVonInformation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pic>
        <p:nvPicPr>
          <p:cNvPr id="18" name="Bild 17" descr="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Java Swing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pic>
        <p:nvPicPr>
          <p:cNvPr id="19" name="Bild 18" descr="javaDukeILik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3344389"/>
            <a:ext cx="2368373" cy="2629776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6467958" y="3626435"/>
            <a:ext cx="667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Like</a:t>
            </a:r>
            <a:endParaRPr lang="de-DE" sz="2400" dirty="0"/>
          </a:p>
        </p:txBody>
      </p:sp>
      <p:pic>
        <p:nvPicPr>
          <p:cNvPr id="23" name="Bild 22" descr="qualityDesktopEngineeringSince199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175240"/>
            <a:ext cx="3282792" cy="3123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 24" descr="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23" name="Bild 22" descr="durchfuehrungDerDiplomarbeit_SammelnVonInformation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graphicFrame>
        <p:nvGraphicFramePr>
          <p:cNvPr id="13" name="Tabelle 12"/>
          <p:cNvGraphicFramePr>
            <a:graphicFrameLocks noGrp="1"/>
          </p:cNvGraphicFramePr>
          <p:nvPr/>
        </p:nvGraphicFramePr>
        <p:xfrm>
          <a:off x="914400" y="3210862"/>
          <a:ext cx="7620000" cy="3113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3124200"/>
                <a:gridCol w="685800"/>
                <a:gridCol w="3200400"/>
              </a:tblGrid>
              <a:tr h="90634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Pro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Contra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Flexibilität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err="1" smtClean="0">
                          <a:solidFill>
                            <a:srgbClr val="000000"/>
                          </a:solidFill>
                        </a:rPr>
                        <a:t>Deployment</a:t>
                      </a:r>
                      <a:endParaRPr lang="de-DE" sz="24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Plattformunabhängig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360363" algn="l"/>
                          <a:tab pos="539750" algn="l"/>
                          <a:tab pos="2422525" algn="l"/>
                          <a:tab pos="2782888" algn="l"/>
                          <a:tab pos="2963863" algn="l"/>
                        </a:tabLst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Versionsabhängig (JRE)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Stark verbreitet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Entwicklung schleppend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Java Swing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sp>
        <p:nvSpPr>
          <p:cNvPr id="17" name="Plus 16"/>
          <p:cNvSpPr/>
          <p:nvPr/>
        </p:nvSpPr>
        <p:spPr>
          <a:xfrm>
            <a:off x="990600" y="4139484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Minus 13"/>
          <p:cNvSpPr/>
          <p:nvPr/>
        </p:nvSpPr>
        <p:spPr>
          <a:xfrm>
            <a:off x="4797544" y="4139484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Plus 18"/>
          <p:cNvSpPr/>
          <p:nvPr/>
        </p:nvSpPr>
        <p:spPr>
          <a:xfrm>
            <a:off x="990600" y="4887614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Plus 19"/>
          <p:cNvSpPr/>
          <p:nvPr/>
        </p:nvSpPr>
        <p:spPr>
          <a:xfrm>
            <a:off x="990600" y="5625649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Minus 20"/>
          <p:cNvSpPr/>
          <p:nvPr/>
        </p:nvSpPr>
        <p:spPr>
          <a:xfrm>
            <a:off x="4797544" y="4887614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Minus 21"/>
          <p:cNvSpPr/>
          <p:nvPr/>
        </p:nvSpPr>
        <p:spPr>
          <a:xfrm>
            <a:off x="4797544" y="5625649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20" descr="riaNichtPraezi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62" y="2499425"/>
            <a:ext cx="2964038" cy="3797113"/>
          </a:xfrm>
          <a:prstGeom prst="rect">
            <a:avLst/>
          </a:prstGeom>
        </p:spPr>
      </p:pic>
      <p:pic>
        <p:nvPicPr>
          <p:cNvPr id="17" name="Bild 16" descr="0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6" name="Bild 15" descr="durchfuehrungDerDiplomarbeit_SammelnVonInformation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Rich</a:t>
            </a:r>
            <a:r>
              <a:rPr lang="de-DE" sz="3200" dirty="0" smtClean="0">
                <a:solidFill>
                  <a:srgbClr val="000000"/>
                </a:solidFill>
              </a:rPr>
              <a:t> Internet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201361" y="2927943"/>
            <a:ext cx="15906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100" dirty="0" smtClean="0"/>
              <a:t>Nicht präzise</a:t>
            </a:r>
          </a:p>
          <a:p>
            <a:pPr algn="ctr"/>
            <a:r>
              <a:rPr lang="de-DE" sz="2100" dirty="0" smtClean="0"/>
              <a:t>definiert!!!</a:t>
            </a:r>
            <a:endParaRPr lang="de-DE" sz="2100" dirty="0"/>
          </a:p>
        </p:txBody>
      </p:sp>
      <p:pic>
        <p:nvPicPr>
          <p:cNvPr id="22" name="Bild 21" descr="riaWebanwendung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701" y="3352800"/>
            <a:ext cx="3083699" cy="2257939"/>
          </a:xfrm>
          <a:prstGeom prst="rect">
            <a:avLst/>
          </a:prstGeom>
        </p:spPr>
      </p:pic>
      <p:pic>
        <p:nvPicPr>
          <p:cNvPr id="25" name="Bild 24" descr="riaBrowserClientPlugi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199" y="4239137"/>
            <a:ext cx="2057401" cy="2057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6" name="Bild 15" descr="durchfuehrungDerDiplomarbeit_SammelnVonInformation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Rich</a:t>
            </a:r>
            <a:r>
              <a:rPr lang="de-DE" sz="3200" dirty="0" smtClean="0">
                <a:solidFill>
                  <a:srgbClr val="000000"/>
                </a:solidFill>
              </a:rPr>
              <a:t> Internet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914400" y="2615624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rgbClr val="000000"/>
                </a:solidFill>
              </a:rPr>
              <a:t>ZKB IT-Architektur definiert:</a:t>
            </a:r>
            <a:endParaRPr lang="de-DE" sz="2400" dirty="0">
              <a:solidFill>
                <a:srgbClr val="000000"/>
              </a:solidFill>
            </a:endParaRPr>
          </a:p>
        </p:txBody>
      </p:sp>
      <p:pic>
        <p:nvPicPr>
          <p:cNvPr id="10" name="Bild 9" descr="riaBrowserCli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505200"/>
            <a:ext cx="1720633" cy="2832318"/>
          </a:xfrm>
          <a:prstGeom prst="rect">
            <a:avLst/>
          </a:prstGeom>
        </p:spPr>
      </p:pic>
      <p:pic>
        <p:nvPicPr>
          <p:cNvPr id="11" name="Bild 10" descr="zkbRI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3337382"/>
            <a:ext cx="5257800" cy="3000136"/>
          </a:xfrm>
          <a:prstGeom prst="rect">
            <a:avLst/>
          </a:prstGeom>
        </p:spPr>
      </p:pic>
      <p:sp>
        <p:nvSpPr>
          <p:cNvPr id="14" name="Freihandform 13"/>
          <p:cNvSpPr/>
          <p:nvPr/>
        </p:nvSpPr>
        <p:spPr>
          <a:xfrm>
            <a:off x="2324100" y="2738967"/>
            <a:ext cx="3848100" cy="1003300"/>
          </a:xfrm>
          <a:custGeom>
            <a:avLst/>
            <a:gdLst>
              <a:gd name="connsiteX0" fmla="*/ 0 w 3848100"/>
              <a:gd name="connsiteY0" fmla="*/ 1003300 h 1003300"/>
              <a:gd name="connsiteX1" fmla="*/ 389467 w 3848100"/>
              <a:gd name="connsiteY1" fmla="*/ 723900 h 1003300"/>
              <a:gd name="connsiteX2" fmla="*/ 736600 w 3848100"/>
              <a:gd name="connsiteY2" fmla="*/ 503766 h 1003300"/>
              <a:gd name="connsiteX3" fmla="*/ 973667 w 3848100"/>
              <a:gd name="connsiteY3" fmla="*/ 469900 h 1003300"/>
              <a:gd name="connsiteX4" fmla="*/ 1261533 w 3848100"/>
              <a:gd name="connsiteY4" fmla="*/ 537633 h 1003300"/>
              <a:gd name="connsiteX5" fmla="*/ 1778000 w 3848100"/>
              <a:gd name="connsiteY5" fmla="*/ 376766 h 1003300"/>
              <a:gd name="connsiteX6" fmla="*/ 2302933 w 3848100"/>
              <a:gd name="connsiteY6" fmla="*/ 342900 h 1003300"/>
              <a:gd name="connsiteX7" fmla="*/ 2616200 w 3848100"/>
              <a:gd name="connsiteY7" fmla="*/ 495300 h 1003300"/>
              <a:gd name="connsiteX8" fmla="*/ 2954867 w 3848100"/>
              <a:gd name="connsiteY8" fmla="*/ 29633 h 1003300"/>
              <a:gd name="connsiteX9" fmla="*/ 3699933 w 3848100"/>
              <a:gd name="connsiteY9" fmla="*/ 317500 h 1003300"/>
              <a:gd name="connsiteX10" fmla="*/ 3843867 w 3848100"/>
              <a:gd name="connsiteY10" fmla="*/ 529166 h 1003300"/>
              <a:gd name="connsiteX11" fmla="*/ 3843867 w 3848100"/>
              <a:gd name="connsiteY11" fmla="*/ 529166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48100" h="1003300">
                <a:moveTo>
                  <a:pt x="0" y="1003300"/>
                </a:moveTo>
                <a:cubicBezTo>
                  <a:pt x="133350" y="905228"/>
                  <a:pt x="266700" y="807156"/>
                  <a:pt x="389467" y="723900"/>
                </a:cubicBezTo>
                <a:cubicBezTo>
                  <a:pt x="512234" y="640644"/>
                  <a:pt x="639233" y="546099"/>
                  <a:pt x="736600" y="503766"/>
                </a:cubicBezTo>
                <a:cubicBezTo>
                  <a:pt x="833967" y="461433"/>
                  <a:pt x="886178" y="464256"/>
                  <a:pt x="973667" y="469900"/>
                </a:cubicBezTo>
                <a:cubicBezTo>
                  <a:pt x="1061156" y="475545"/>
                  <a:pt x="1127478" y="553155"/>
                  <a:pt x="1261533" y="537633"/>
                </a:cubicBezTo>
                <a:cubicBezTo>
                  <a:pt x="1395589" y="522111"/>
                  <a:pt x="1604433" y="409222"/>
                  <a:pt x="1778000" y="376766"/>
                </a:cubicBezTo>
                <a:cubicBezTo>
                  <a:pt x="1951567" y="344311"/>
                  <a:pt x="2163233" y="323144"/>
                  <a:pt x="2302933" y="342900"/>
                </a:cubicBezTo>
                <a:cubicBezTo>
                  <a:pt x="2442633" y="362656"/>
                  <a:pt x="2507544" y="547511"/>
                  <a:pt x="2616200" y="495300"/>
                </a:cubicBezTo>
                <a:cubicBezTo>
                  <a:pt x="2724856" y="443089"/>
                  <a:pt x="2774245" y="59266"/>
                  <a:pt x="2954867" y="29633"/>
                </a:cubicBezTo>
                <a:cubicBezTo>
                  <a:pt x="3135489" y="0"/>
                  <a:pt x="3551766" y="234245"/>
                  <a:pt x="3699933" y="317500"/>
                </a:cubicBezTo>
                <a:cubicBezTo>
                  <a:pt x="3848100" y="400755"/>
                  <a:pt x="3843867" y="529166"/>
                  <a:pt x="3843867" y="529166"/>
                </a:cubicBezTo>
                <a:lnTo>
                  <a:pt x="3843867" y="529166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 14"/>
          <p:cNvSpPr/>
          <p:nvPr/>
        </p:nvSpPr>
        <p:spPr>
          <a:xfrm>
            <a:off x="5960533" y="3158067"/>
            <a:ext cx="203200" cy="101600"/>
          </a:xfrm>
          <a:custGeom>
            <a:avLst/>
            <a:gdLst>
              <a:gd name="connsiteX0" fmla="*/ 203200 w 203200"/>
              <a:gd name="connsiteY0" fmla="*/ 101600 h 101600"/>
              <a:gd name="connsiteX1" fmla="*/ 0 w 20320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3200" h="101600">
                <a:moveTo>
                  <a:pt x="203200" y="101600"/>
                </a:moveTo>
                <a:lnTo>
                  <a:pt x="0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 16"/>
          <p:cNvSpPr/>
          <p:nvPr/>
        </p:nvSpPr>
        <p:spPr>
          <a:xfrm>
            <a:off x="6180668" y="3098800"/>
            <a:ext cx="93133" cy="169333"/>
          </a:xfrm>
          <a:custGeom>
            <a:avLst/>
            <a:gdLst>
              <a:gd name="connsiteX0" fmla="*/ 0 w 93133"/>
              <a:gd name="connsiteY0" fmla="*/ 169333 h 169333"/>
              <a:gd name="connsiteX1" fmla="*/ 93133 w 93133"/>
              <a:gd name="connsiteY1" fmla="*/ 0 h 16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133" h="169333">
                <a:moveTo>
                  <a:pt x="0" y="169333"/>
                </a:moveTo>
                <a:lnTo>
                  <a:pt x="93133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 22"/>
          <p:cNvSpPr/>
          <p:nvPr/>
        </p:nvSpPr>
        <p:spPr>
          <a:xfrm>
            <a:off x="2287689" y="4865492"/>
            <a:ext cx="1080798" cy="1667868"/>
          </a:xfrm>
          <a:custGeom>
            <a:avLst/>
            <a:gdLst>
              <a:gd name="connsiteX0" fmla="*/ 0 w 1080798"/>
              <a:gd name="connsiteY0" fmla="*/ 1268540 h 1667868"/>
              <a:gd name="connsiteX1" fmla="*/ 198146 w 1080798"/>
              <a:gd name="connsiteY1" fmla="*/ 1538762 h 1667868"/>
              <a:gd name="connsiteX2" fmla="*/ 495365 w 1080798"/>
              <a:gd name="connsiteY2" fmla="*/ 1610821 h 1667868"/>
              <a:gd name="connsiteX3" fmla="*/ 603445 w 1080798"/>
              <a:gd name="connsiteY3" fmla="*/ 1196481 h 1667868"/>
              <a:gd name="connsiteX4" fmla="*/ 612452 w 1080798"/>
              <a:gd name="connsiteY4" fmla="*/ 475890 h 1667868"/>
              <a:gd name="connsiteX5" fmla="*/ 675498 w 1080798"/>
              <a:gd name="connsiteY5" fmla="*/ 70558 h 1667868"/>
              <a:gd name="connsiteX6" fmla="*/ 1080798 w 1080798"/>
              <a:gd name="connsiteY6" fmla="*/ 52543 h 1667868"/>
              <a:gd name="connsiteX7" fmla="*/ 1080798 w 1080798"/>
              <a:gd name="connsiteY7" fmla="*/ 52543 h 166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798" h="1667868">
                <a:moveTo>
                  <a:pt x="0" y="1268540"/>
                </a:moveTo>
                <a:cubicBezTo>
                  <a:pt x="57792" y="1375127"/>
                  <a:pt x="115585" y="1481715"/>
                  <a:pt x="198146" y="1538762"/>
                </a:cubicBezTo>
                <a:cubicBezTo>
                  <a:pt x="280707" y="1595809"/>
                  <a:pt x="427815" y="1667868"/>
                  <a:pt x="495365" y="1610821"/>
                </a:cubicBezTo>
                <a:cubicBezTo>
                  <a:pt x="562915" y="1553774"/>
                  <a:pt x="583931" y="1385636"/>
                  <a:pt x="603445" y="1196481"/>
                </a:cubicBezTo>
                <a:cubicBezTo>
                  <a:pt x="622960" y="1007326"/>
                  <a:pt x="600443" y="663544"/>
                  <a:pt x="612452" y="475890"/>
                </a:cubicBezTo>
                <a:cubicBezTo>
                  <a:pt x="624461" y="288236"/>
                  <a:pt x="597440" y="141116"/>
                  <a:pt x="675498" y="70558"/>
                </a:cubicBezTo>
                <a:cubicBezTo>
                  <a:pt x="753556" y="0"/>
                  <a:pt x="1080798" y="52543"/>
                  <a:pt x="1080798" y="52543"/>
                </a:cubicBezTo>
                <a:lnTo>
                  <a:pt x="1080798" y="5254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reihandform 28"/>
          <p:cNvSpPr/>
          <p:nvPr/>
        </p:nvSpPr>
        <p:spPr>
          <a:xfrm>
            <a:off x="3193667" y="4728878"/>
            <a:ext cx="162120" cy="189155"/>
          </a:xfrm>
          <a:custGeom>
            <a:avLst/>
            <a:gdLst>
              <a:gd name="connsiteX0" fmla="*/ 135100 w 135100"/>
              <a:gd name="connsiteY0" fmla="*/ 171140 h 171140"/>
              <a:gd name="connsiteX1" fmla="*/ 0 w 135100"/>
              <a:gd name="connsiteY1" fmla="*/ 0 h 17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100" h="171140">
                <a:moveTo>
                  <a:pt x="135100" y="171140"/>
                </a:moveTo>
                <a:cubicBezTo>
                  <a:pt x="79559" y="101333"/>
                  <a:pt x="24018" y="28523"/>
                  <a:pt x="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ihandform 29"/>
          <p:cNvSpPr/>
          <p:nvPr/>
        </p:nvSpPr>
        <p:spPr>
          <a:xfrm>
            <a:off x="3170340" y="4918034"/>
            <a:ext cx="180133" cy="144118"/>
          </a:xfrm>
          <a:custGeom>
            <a:avLst/>
            <a:gdLst>
              <a:gd name="connsiteX0" fmla="*/ 180133 w 180133"/>
              <a:gd name="connsiteY0" fmla="*/ 0 h 144118"/>
              <a:gd name="connsiteX1" fmla="*/ 0 w 180133"/>
              <a:gd name="connsiteY1" fmla="*/ 144118 h 14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133" h="144118">
                <a:moveTo>
                  <a:pt x="180133" y="0"/>
                </a:moveTo>
                <a:cubicBezTo>
                  <a:pt x="104327" y="63802"/>
                  <a:pt x="28521" y="127605"/>
                  <a:pt x="0" y="14411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4" name="Gruppierung 33"/>
          <p:cNvGrpSpPr/>
          <p:nvPr/>
        </p:nvGrpSpPr>
        <p:grpSpPr>
          <a:xfrm>
            <a:off x="3276600" y="3259668"/>
            <a:ext cx="4267201" cy="3293535"/>
            <a:chOff x="3276600" y="3259668"/>
            <a:chExt cx="4267201" cy="3293535"/>
          </a:xfrm>
        </p:grpSpPr>
        <p:cxnSp>
          <p:nvCxnSpPr>
            <p:cNvPr id="19" name="Gerade Verbindung 18"/>
            <p:cNvCxnSpPr/>
            <p:nvPr/>
          </p:nvCxnSpPr>
          <p:spPr>
            <a:xfrm rot="16200000" flipH="1">
              <a:off x="4910667" y="3920066"/>
              <a:ext cx="3285067" cy="198120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 flipH="1" flipV="1">
              <a:off x="4906434" y="3915836"/>
              <a:ext cx="3293535" cy="1981199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Bild 32" descr="check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76600" y="3962400"/>
              <a:ext cx="2057400" cy="2057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6" name="Bild 15" descr="durchfuehrungDerDiplomarbeit_SammelnVonInformation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Rich</a:t>
            </a:r>
            <a:r>
              <a:rPr lang="de-DE" sz="3200" dirty="0" smtClean="0">
                <a:solidFill>
                  <a:srgbClr val="000000"/>
                </a:solidFill>
              </a:rPr>
              <a:t> Internet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graphicFrame>
        <p:nvGraphicFramePr>
          <p:cNvPr id="13" name="Tabelle 12"/>
          <p:cNvGraphicFramePr>
            <a:graphicFrameLocks noGrp="1"/>
          </p:cNvGraphicFramePr>
          <p:nvPr/>
        </p:nvGraphicFramePr>
        <p:xfrm>
          <a:off x="914400" y="3184660"/>
          <a:ext cx="7620000" cy="3216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3124200"/>
                <a:gridCol w="685800"/>
                <a:gridCol w="3200400"/>
              </a:tblGrid>
              <a:tr h="90634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Pro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Contra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Läuft ohne JRE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Browserabhängig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Deployment</a:t>
                      </a:r>
                      <a:endParaRPr lang="de-DE" sz="2400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360363" algn="l"/>
                          <a:tab pos="539750" algn="l"/>
                          <a:tab pos="2422525" algn="l"/>
                          <a:tab pos="2782888" algn="l"/>
                          <a:tab pos="2963863" algn="l"/>
                        </a:tabLst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Framework-Urwald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Stark verbreitet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Serverlast durch Präsentations-Logik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Plus 13"/>
          <p:cNvSpPr/>
          <p:nvPr/>
        </p:nvSpPr>
        <p:spPr>
          <a:xfrm>
            <a:off x="990600" y="4113282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Minus 14"/>
          <p:cNvSpPr/>
          <p:nvPr/>
        </p:nvSpPr>
        <p:spPr>
          <a:xfrm>
            <a:off x="4797544" y="4113282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Plus 16"/>
          <p:cNvSpPr/>
          <p:nvPr/>
        </p:nvSpPr>
        <p:spPr>
          <a:xfrm>
            <a:off x="990600" y="4861412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Plus 17"/>
          <p:cNvSpPr/>
          <p:nvPr/>
        </p:nvSpPr>
        <p:spPr>
          <a:xfrm>
            <a:off x="990600" y="5599447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Minus 18"/>
          <p:cNvSpPr/>
          <p:nvPr/>
        </p:nvSpPr>
        <p:spPr>
          <a:xfrm>
            <a:off x="4797544" y="4861412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Minus 19"/>
          <p:cNvSpPr/>
          <p:nvPr/>
        </p:nvSpPr>
        <p:spPr>
          <a:xfrm>
            <a:off x="4797544" y="5599447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Bild 29" descr="javaSwingApplikationsAnalyseMeth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08" y="3048000"/>
            <a:ext cx="3476692" cy="3200399"/>
          </a:xfrm>
          <a:prstGeom prst="rect">
            <a:avLst/>
          </a:prstGeom>
        </p:spPr>
      </p:pic>
      <p:pic>
        <p:nvPicPr>
          <p:cNvPr id="29" name="Bild 28" descr="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28" name="Bild 27" descr="durchfuehrungDerDiplomarbeit_AusarbeitenVonMethod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556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zur Analyse von Java Swing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pic>
        <p:nvPicPr>
          <p:cNvPr id="24" name="Bild 23" descr="programmanaly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599" y="4626718"/>
            <a:ext cx="4067109" cy="1621681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1867879" y="3719898"/>
            <a:ext cx="150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Methoden</a:t>
            </a:r>
            <a:endParaRPr lang="de-DE" sz="2400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990599" y="1219200"/>
            <a:ext cx="7010401" cy="4800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Macintosh PowerPoint</Application>
  <PresentationFormat>Bildschirmpräsentation (4:3)</PresentationFormat>
  <Paragraphs>111</Paragraphs>
  <Slides>24</Slides>
  <Notes>0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5" baseType="lpstr">
      <vt:lpstr>Office-Design</vt:lpstr>
      <vt:lpstr>Folie 1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  <vt:lpstr>Folie 24</vt:lpstr>
    </vt:vector>
  </TitlesOfParts>
  <Company>none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Roman Würsch</dc:creator>
  <cp:lastModifiedBy>Roman Würsch</cp:lastModifiedBy>
  <cp:revision>128</cp:revision>
  <dcterms:created xsi:type="dcterms:W3CDTF">2011-06-26T16:55:51Z</dcterms:created>
  <dcterms:modified xsi:type="dcterms:W3CDTF">2011-06-26T23:24:26Z</dcterms:modified>
</cp:coreProperties>
</file>